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1"/>
  </p:notesMasterIdLst>
  <p:handoutMasterIdLst>
    <p:handoutMasterId r:id="rId22"/>
  </p:handoutMasterIdLst>
  <p:sldIdLst>
    <p:sldId id="256"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8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1"/>
    <p:restoredTop sz="94694"/>
  </p:normalViewPr>
  <p:slideViewPr>
    <p:cSldViewPr snapToGrid="0" snapToObjects="1">
      <p:cViewPr varScale="1">
        <p:scale>
          <a:sx n="88" d="100"/>
          <a:sy n="88" d="100"/>
        </p:scale>
        <p:origin x="84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2C9C9F-45B0-CF48-8065-55FECDAF78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E1D255-3D8B-5847-8573-45ED078D95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EB294F-7AA8-0C48-883B-228BCD4E5DD5}" type="datetimeFigureOut">
              <a:rPr lang="en-US" smtClean="0"/>
              <a:t>11/3/2021</a:t>
            </a:fld>
            <a:endParaRPr lang="en-US"/>
          </a:p>
        </p:txBody>
      </p:sp>
      <p:sp>
        <p:nvSpPr>
          <p:cNvPr id="4" name="Footer Placeholder 3">
            <a:extLst>
              <a:ext uri="{FF2B5EF4-FFF2-40B4-BE49-F238E27FC236}">
                <a16:creationId xmlns:a16="http://schemas.microsoft.com/office/drawing/2014/main" id="{ACB79B95-97E5-7B43-99CF-A518ECF3D8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CDE643-2E3B-2C4C-9046-6CF71939631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7BBA79-B11D-9E47-B16A-594C9D24D905}" type="slidenum">
              <a:rPr lang="en-US" smtClean="0"/>
              <a:t>‹#›</a:t>
            </a:fld>
            <a:endParaRPr lang="en-US"/>
          </a:p>
        </p:txBody>
      </p:sp>
    </p:spTree>
    <p:extLst>
      <p:ext uri="{BB962C8B-B14F-4D97-AF65-F5344CB8AC3E}">
        <p14:creationId xmlns:p14="http://schemas.microsoft.com/office/powerpoint/2010/main" val="10173133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63378F-E40A-B441-BFFF-C47637759CB6}" type="datetimeFigureOut">
              <a:rPr lang="en-US" smtClean="0"/>
              <a:t>11/3/2021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992434-D949-BA48-A71C-3032FD949D85}" type="slidenum">
              <a:rPr lang="en-US" smtClean="0"/>
              <a:t>‹#›</a:t>
            </a:fld>
            <a:endParaRPr lang="en-US"/>
          </a:p>
        </p:txBody>
      </p:sp>
    </p:spTree>
    <p:extLst>
      <p:ext uri="{BB962C8B-B14F-4D97-AF65-F5344CB8AC3E}">
        <p14:creationId xmlns:p14="http://schemas.microsoft.com/office/powerpoint/2010/main" val="177566902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7" name="Picture 6">
            <a:extLst>
              <a:ext uri="{FF2B5EF4-FFF2-40B4-BE49-F238E27FC236}">
                <a16:creationId xmlns:a16="http://schemas.microsoft.com/office/drawing/2014/main" id="{8861F0AD-32E4-7248-AD55-7F85DBB96E97}"/>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4093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7990" y="387178"/>
            <a:ext cx="3141029" cy="1155872"/>
          </a:xfrm>
        </p:spPr>
        <p:txBody>
          <a:bodyPr anchor="t" anchorCtr="0"/>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7990" y="1543050"/>
            <a:ext cx="3141029" cy="2858691"/>
          </a:xfrm>
        </p:spPr>
        <p:txBody>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10" name="Picture 9">
            <a:extLst>
              <a:ext uri="{FF2B5EF4-FFF2-40B4-BE49-F238E27FC236}">
                <a16:creationId xmlns:a16="http://schemas.microsoft.com/office/drawing/2014/main" id="{8C0BA991-80B8-1345-97A6-181C5E164788}"/>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145496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989" y="390152"/>
            <a:ext cx="3141029" cy="1262964"/>
          </a:xfrm>
        </p:spPr>
        <p:txBody>
          <a:bodyPr anchor="t" anchorCtr="0"/>
          <a:lstStyle>
            <a:lvl1pPr>
              <a:defRPr sz="240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37989" y="1543050"/>
            <a:ext cx="3141030" cy="2858691"/>
          </a:xfrm>
        </p:spPr>
        <p:txBody>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9" name="Picture 8">
            <a:extLst>
              <a:ext uri="{FF2B5EF4-FFF2-40B4-BE49-F238E27FC236}">
                <a16:creationId xmlns:a16="http://schemas.microsoft.com/office/drawing/2014/main" id="{0DC5A1D5-8200-3F47-A816-45C48D3759D7}"/>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308588162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7" name="Picture 6">
            <a:extLst>
              <a:ext uri="{FF2B5EF4-FFF2-40B4-BE49-F238E27FC236}">
                <a16:creationId xmlns:a16="http://schemas.microsoft.com/office/drawing/2014/main" id="{A3C19F0C-2525-F24C-A176-9016BC47CDE2}"/>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141824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spTree>
    <p:extLst>
      <p:ext uri="{BB962C8B-B14F-4D97-AF65-F5344CB8AC3E}">
        <p14:creationId xmlns:p14="http://schemas.microsoft.com/office/powerpoint/2010/main" val="428142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7" name="Picture 6">
            <a:extLst>
              <a:ext uri="{FF2B5EF4-FFF2-40B4-BE49-F238E27FC236}">
                <a16:creationId xmlns:a16="http://schemas.microsoft.com/office/drawing/2014/main" id="{63551B1E-06E3-D748-9A57-FBC7672BE2A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278239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7" name="Picture 6">
            <a:extLst>
              <a:ext uri="{FF2B5EF4-FFF2-40B4-BE49-F238E27FC236}">
                <a16:creationId xmlns:a16="http://schemas.microsoft.com/office/drawing/2014/main" id="{42E5FDE3-7EB8-C443-93C7-AA64149B22DF}"/>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2285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87178"/>
            <a:ext cx="7886700" cy="880838"/>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12" name="Picture 11">
            <a:extLst>
              <a:ext uri="{FF2B5EF4-FFF2-40B4-BE49-F238E27FC236}">
                <a16:creationId xmlns:a16="http://schemas.microsoft.com/office/drawing/2014/main" id="{08A21C36-4369-1741-AA83-82725D07338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6881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lgn="ctr">
              <a:defRPr sz="4500"/>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lgn="ctr">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7" name="Picture 6">
            <a:extLst>
              <a:ext uri="{FF2B5EF4-FFF2-40B4-BE49-F238E27FC236}">
                <a16:creationId xmlns:a16="http://schemas.microsoft.com/office/drawing/2014/main" id="{AA344E40-6F7A-5541-9DAA-B311B0F3BEE7}"/>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20547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8" name="Picture 7">
            <a:extLst>
              <a:ext uri="{FF2B5EF4-FFF2-40B4-BE49-F238E27FC236}">
                <a16:creationId xmlns:a16="http://schemas.microsoft.com/office/drawing/2014/main" id="{61B907B2-B125-B640-917E-06D52FB40D01}"/>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347035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10" name="Picture 9">
            <a:extLst>
              <a:ext uri="{FF2B5EF4-FFF2-40B4-BE49-F238E27FC236}">
                <a16:creationId xmlns:a16="http://schemas.microsoft.com/office/drawing/2014/main" id="{816E9A0B-9D3C-B04B-B855-F14C8425689D}"/>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329672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B1E0248-2B7B-5D4A-A26B-F79E81D6DB2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p:cNvSpPr>
            <a:spLocks noGrp="1"/>
          </p:cNvSpPr>
          <p:nvPr>
            <p:ph type="title"/>
          </p:nvPr>
        </p:nvSpPr>
        <p:spPr>
          <a:xfrm>
            <a:off x="628650" y="3934070"/>
            <a:ext cx="7886700" cy="883968"/>
          </a:xfrm>
        </p:spPr>
        <p:txBody>
          <a:bodyPr/>
          <a:lstStyle>
            <a:lvl1pPr algn="ct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95722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5" name="Picture 4">
            <a:extLst>
              <a:ext uri="{FF2B5EF4-FFF2-40B4-BE49-F238E27FC236}">
                <a16:creationId xmlns:a16="http://schemas.microsoft.com/office/drawing/2014/main" id="{3AF74D26-B3E9-5846-BF9C-66B2674F2C15}"/>
              </a:ext>
            </a:extLst>
          </p:cNvPr>
          <p:cNvPicPr>
            <a:picLocks noChangeAspect="1"/>
          </p:cNvPicPr>
          <p:nvPr userDrawn="1"/>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78580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84048"/>
            <a:ext cx="7886700" cy="883968"/>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4391400"/>
      </p:ext>
    </p:extLst>
  </p:cSld>
  <p:clrMap bg1="dk1" tx1="lt1" bg2="dk2" tx2="lt2" accent1="accent1" accent2="accent2" accent3="accent3" accent4="accent4" accent5="accent5" accent6="accent6" hlink="hlink" folHlink="folHlink"/>
  <p:sldLayoutIdLst>
    <p:sldLayoutId id="2147483661" r:id="rId1"/>
    <p:sldLayoutId id="2147483673" r:id="rId2"/>
    <p:sldLayoutId id="2147483662" r:id="rId3"/>
    <p:sldLayoutId id="214748367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ft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dli.pa.gov/Individuals/Labor-Management-Relations/plrb/proposed/2021/Documents/Univ-of-Pgh-PERA-R-19-2-W.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BECA-E0EE-5843-A53B-B2F30C77D16A}"/>
              </a:ext>
            </a:extLst>
          </p:cNvPr>
          <p:cNvSpPr>
            <a:spLocks noGrp="1"/>
          </p:cNvSpPr>
          <p:nvPr>
            <p:ph type="ctrTitle"/>
          </p:nvPr>
        </p:nvSpPr>
        <p:spPr/>
        <p:txBody>
          <a:bodyPr/>
          <a:lstStyle/>
          <a:p>
            <a:r>
              <a:rPr lang="en-US" dirty="0"/>
              <a:t>President’s Report</a:t>
            </a:r>
          </a:p>
        </p:txBody>
      </p:sp>
      <p:sp>
        <p:nvSpPr>
          <p:cNvPr id="3" name="Subtitle 2">
            <a:extLst>
              <a:ext uri="{FF2B5EF4-FFF2-40B4-BE49-F238E27FC236}">
                <a16:creationId xmlns:a16="http://schemas.microsoft.com/office/drawing/2014/main" id="{227D9085-070E-2946-9BEF-08CF29519CD3}"/>
              </a:ext>
            </a:extLst>
          </p:cNvPr>
          <p:cNvSpPr>
            <a:spLocks noGrp="1"/>
          </p:cNvSpPr>
          <p:nvPr>
            <p:ph type="subTitle" idx="1"/>
          </p:nvPr>
        </p:nvSpPr>
        <p:spPr/>
        <p:txBody>
          <a:bodyPr/>
          <a:lstStyle/>
          <a:p>
            <a:r>
              <a:rPr lang="en-US" dirty="0"/>
              <a:t>November 3, 2021</a:t>
            </a:r>
          </a:p>
        </p:txBody>
      </p:sp>
      <p:pic>
        <p:nvPicPr>
          <p:cNvPr id="7" name="Picture 6">
            <a:extLst>
              <a:ext uri="{FF2B5EF4-FFF2-40B4-BE49-F238E27FC236}">
                <a16:creationId xmlns:a16="http://schemas.microsoft.com/office/drawing/2014/main" id="{8D8D2250-7F9A-F54C-9375-9AB57E98EE49}"/>
              </a:ext>
            </a:extLst>
          </p:cNvPr>
          <p:cNvPicPr>
            <a:picLocks noChangeAspect="1"/>
          </p:cNvPicPr>
          <p:nvPr/>
        </p:nvPicPr>
        <p:blipFill>
          <a:blip r:embed="rId2"/>
          <a:stretch>
            <a:fillRect/>
          </a:stretch>
        </p:blipFill>
        <p:spPr>
          <a:xfrm>
            <a:off x="126380" y="4510795"/>
            <a:ext cx="1377729" cy="688865"/>
          </a:xfrm>
          <a:prstGeom prst="rect">
            <a:avLst/>
          </a:prstGeom>
        </p:spPr>
      </p:pic>
    </p:spTree>
    <p:extLst>
      <p:ext uri="{BB962C8B-B14F-4D97-AF65-F5344CB8AC3E}">
        <p14:creationId xmlns:p14="http://schemas.microsoft.com/office/powerpoint/2010/main" val="554401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6A136-341E-4A71-B14D-C422406C2B66}"/>
              </a:ext>
            </a:extLst>
          </p:cNvPr>
          <p:cNvSpPr>
            <a:spLocks noGrp="1"/>
          </p:cNvSpPr>
          <p:nvPr>
            <p:ph type="title"/>
          </p:nvPr>
        </p:nvSpPr>
        <p:spPr/>
        <p:txBody>
          <a:bodyPr/>
          <a:lstStyle/>
          <a:p>
            <a:r>
              <a:rPr lang="en-US" sz="2800" dirty="0"/>
              <a:t>Scope of the Bargaining Agreement</a:t>
            </a:r>
          </a:p>
        </p:txBody>
      </p:sp>
      <p:sp>
        <p:nvSpPr>
          <p:cNvPr id="3" name="Content Placeholder 2">
            <a:extLst>
              <a:ext uri="{FF2B5EF4-FFF2-40B4-BE49-F238E27FC236}">
                <a16:creationId xmlns:a16="http://schemas.microsoft.com/office/drawing/2014/main" id="{A0D265FE-DEC6-4801-80E2-C052AD47C645}"/>
              </a:ext>
            </a:extLst>
          </p:cNvPr>
          <p:cNvSpPr>
            <a:spLocks noGrp="1"/>
          </p:cNvSpPr>
          <p:nvPr>
            <p:ph idx="1"/>
          </p:nvPr>
        </p:nvSpPr>
        <p:spPr>
          <a:xfrm>
            <a:off x="628650" y="1268016"/>
            <a:ext cx="7886700" cy="3263504"/>
          </a:xfrm>
        </p:spPr>
        <p:txBody>
          <a:bodyPr/>
          <a:lstStyle/>
          <a:p>
            <a:r>
              <a:rPr lang="en-US" dirty="0"/>
              <a:t>This is currently unknown, but it will be negotiated between the employer and employee representatives. They can waive what to negotiate and agree on what to negotiate.</a:t>
            </a:r>
          </a:p>
          <a:p>
            <a:r>
              <a:rPr lang="en-US" dirty="0"/>
              <a:t>I recommend reading through the PA law PERA, the Public </a:t>
            </a:r>
            <a:r>
              <a:rPr lang="en-US" dirty="0" err="1"/>
              <a:t>Employe</a:t>
            </a:r>
            <a:r>
              <a:rPr lang="en-US" dirty="0"/>
              <a:t>(e) Relations Act. This has the scope of bargaining.</a:t>
            </a:r>
          </a:p>
          <a:p>
            <a:pPr lvl="1"/>
            <a:r>
              <a:rPr lang="en-US" dirty="0"/>
              <a:t>The scope of bargaining in PERA specifically includes “wages, hours and other terms and conditions of employment”</a:t>
            </a:r>
          </a:p>
          <a:p>
            <a:endParaRPr lang="en-US" dirty="0"/>
          </a:p>
        </p:txBody>
      </p:sp>
      <p:sp>
        <p:nvSpPr>
          <p:cNvPr id="4" name="Slide Number Placeholder 3">
            <a:extLst>
              <a:ext uri="{FF2B5EF4-FFF2-40B4-BE49-F238E27FC236}">
                <a16:creationId xmlns:a16="http://schemas.microsoft.com/office/drawing/2014/main" id="{B642B26B-7BBE-4BAF-A6C1-58B2ABE48A64}"/>
              </a:ext>
            </a:extLst>
          </p:cNvPr>
          <p:cNvSpPr>
            <a:spLocks noGrp="1"/>
          </p:cNvSpPr>
          <p:nvPr>
            <p:ph type="sldNum" sz="quarter" idx="12"/>
          </p:nvPr>
        </p:nvSpPr>
        <p:spPr/>
        <p:txBody>
          <a:bodyPr/>
          <a:lstStyle/>
          <a:p>
            <a:fld id="{0B8F101A-5762-A94D-B26B-936FC3619C3C}" type="slidenum">
              <a:rPr lang="en-US" smtClean="0"/>
              <a:t>10</a:t>
            </a:fld>
            <a:endParaRPr lang="en-US"/>
          </a:p>
        </p:txBody>
      </p:sp>
    </p:spTree>
    <p:extLst>
      <p:ext uri="{BB962C8B-B14F-4D97-AF65-F5344CB8AC3E}">
        <p14:creationId xmlns:p14="http://schemas.microsoft.com/office/powerpoint/2010/main" val="265805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EC3D-4957-4BD0-ADFA-EB754494024F}"/>
              </a:ext>
            </a:extLst>
          </p:cNvPr>
          <p:cNvSpPr>
            <a:spLocks noGrp="1"/>
          </p:cNvSpPr>
          <p:nvPr>
            <p:ph type="title"/>
          </p:nvPr>
        </p:nvSpPr>
        <p:spPr/>
        <p:txBody>
          <a:bodyPr/>
          <a:lstStyle/>
          <a:p>
            <a:r>
              <a:rPr kumimoji="0" lang="en-US" sz="2800" b="0" i="0" u="none" strike="noStrike" kern="1200" cap="none" spc="0" normalizeH="0" baseline="0" noProof="0" dirty="0">
                <a:ln>
                  <a:noFill/>
                </a:ln>
                <a:solidFill>
                  <a:srgbClr val="FFB71B"/>
                </a:solidFill>
                <a:effectLst/>
                <a:uLnTx/>
                <a:uFillTx/>
                <a:latin typeface="Arial Black"/>
                <a:ea typeface="+mj-ea"/>
                <a:cs typeface="+mj-cs"/>
              </a:rPr>
              <a:t>Scope of the Bargaining Agreement</a:t>
            </a:r>
            <a:endParaRPr lang="en-US" dirty="0"/>
          </a:p>
        </p:txBody>
      </p:sp>
      <p:sp>
        <p:nvSpPr>
          <p:cNvPr id="3" name="Content Placeholder 2">
            <a:extLst>
              <a:ext uri="{FF2B5EF4-FFF2-40B4-BE49-F238E27FC236}">
                <a16:creationId xmlns:a16="http://schemas.microsoft.com/office/drawing/2014/main" id="{B57BB4CC-DB18-4AB0-891D-1EAD409D10B1}"/>
              </a:ext>
            </a:extLst>
          </p:cNvPr>
          <p:cNvSpPr>
            <a:spLocks noGrp="1"/>
          </p:cNvSpPr>
          <p:nvPr>
            <p:ph idx="1"/>
          </p:nvPr>
        </p:nvSpPr>
        <p:spPr/>
        <p:txBody>
          <a:bodyPr/>
          <a:lstStyle/>
          <a:p>
            <a:r>
              <a:rPr lang="en-US" dirty="0"/>
              <a:t>From PERA: “Public employers shall not be required to bargain over matters of inherent managerial policy, which shall include but shall not be limited to such areas of discretion or policy as the functions and programs of the public employer, standards of services, its overall budget, utilization of technology, the organizational structure and selection and direction of personnel.” </a:t>
            </a:r>
          </a:p>
        </p:txBody>
      </p:sp>
      <p:sp>
        <p:nvSpPr>
          <p:cNvPr id="4" name="Slide Number Placeholder 3">
            <a:extLst>
              <a:ext uri="{FF2B5EF4-FFF2-40B4-BE49-F238E27FC236}">
                <a16:creationId xmlns:a16="http://schemas.microsoft.com/office/drawing/2014/main" id="{8D1EA5DD-48EC-4E89-8D5C-2C20E85E8A26}"/>
              </a:ext>
            </a:extLst>
          </p:cNvPr>
          <p:cNvSpPr>
            <a:spLocks noGrp="1"/>
          </p:cNvSpPr>
          <p:nvPr>
            <p:ph type="sldNum" sz="quarter" idx="12"/>
          </p:nvPr>
        </p:nvSpPr>
        <p:spPr/>
        <p:txBody>
          <a:bodyPr/>
          <a:lstStyle/>
          <a:p>
            <a:fld id="{0B8F101A-5762-A94D-B26B-936FC3619C3C}" type="slidenum">
              <a:rPr lang="en-US" smtClean="0"/>
              <a:t>11</a:t>
            </a:fld>
            <a:endParaRPr lang="en-US"/>
          </a:p>
        </p:txBody>
      </p:sp>
    </p:spTree>
    <p:extLst>
      <p:ext uri="{BB962C8B-B14F-4D97-AF65-F5344CB8AC3E}">
        <p14:creationId xmlns:p14="http://schemas.microsoft.com/office/powerpoint/2010/main" val="152374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9249-657C-4486-980B-61314C7608D2}"/>
              </a:ext>
            </a:extLst>
          </p:cNvPr>
          <p:cNvSpPr>
            <a:spLocks noGrp="1"/>
          </p:cNvSpPr>
          <p:nvPr>
            <p:ph type="title"/>
          </p:nvPr>
        </p:nvSpPr>
        <p:spPr/>
        <p:txBody>
          <a:bodyPr/>
          <a:lstStyle/>
          <a:p>
            <a:r>
              <a:rPr kumimoji="0" lang="en-US" sz="2800" b="0" i="0" u="none" strike="noStrike" kern="1200" cap="none" spc="0" normalizeH="0" baseline="0" noProof="0" dirty="0">
                <a:ln>
                  <a:noFill/>
                </a:ln>
                <a:solidFill>
                  <a:srgbClr val="FFB71B"/>
                </a:solidFill>
                <a:effectLst/>
                <a:uLnTx/>
                <a:uFillTx/>
                <a:latin typeface="Arial Black"/>
                <a:ea typeface="+mj-ea"/>
                <a:cs typeface="+mj-cs"/>
              </a:rPr>
              <a:t>Scope of the Bargaining Agreement</a:t>
            </a:r>
            <a:endParaRPr lang="en-US" dirty="0"/>
          </a:p>
        </p:txBody>
      </p:sp>
      <p:sp>
        <p:nvSpPr>
          <p:cNvPr id="3" name="Content Placeholder 2">
            <a:extLst>
              <a:ext uri="{FF2B5EF4-FFF2-40B4-BE49-F238E27FC236}">
                <a16:creationId xmlns:a16="http://schemas.microsoft.com/office/drawing/2014/main" id="{E0C892EE-90E9-4F18-BD05-418F5559DEC5}"/>
              </a:ext>
            </a:extLst>
          </p:cNvPr>
          <p:cNvSpPr>
            <a:spLocks noGrp="1"/>
          </p:cNvSpPr>
          <p:nvPr>
            <p:ph idx="1"/>
          </p:nvPr>
        </p:nvSpPr>
        <p:spPr/>
        <p:txBody>
          <a:bodyPr/>
          <a:lstStyle/>
          <a:p>
            <a:r>
              <a:rPr lang="en-US" dirty="0"/>
              <a:t>From PERA: “Public employers, however, shall be required to meet and discuss on policy matters affecting wages, hours and terms and conditions of employment as well as the impact thereon upon request by public </a:t>
            </a:r>
            <a:r>
              <a:rPr lang="en-US" dirty="0" err="1"/>
              <a:t>employe</a:t>
            </a:r>
            <a:r>
              <a:rPr lang="en-US" dirty="0"/>
              <a:t>(e) representatives.”</a:t>
            </a:r>
          </a:p>
          <a:p>
            <a:pPr marL="0" indent="0">
              <a:buNone/>
            </a:pPr>
            <a:endParaRPr lang="en-US" dirty="0"/>
          </a:p>
        </p:txBody>
      </p:sp>
      <p:sp>
        <p:nvSpPr>
          <p:cNvPr id="4" name="Slide Number Placeholder 3">
            <a:extLst>
              <a:ext uri="{FF2B5EF4-FFF2-40B4-BE49-F238E27FC236}">
                <a16:creationId xmlns:a16="http://schemas.microsoft.com/office/drawing/2014/main" id="{05C5A43C-E1CD-452D-B38E-BDC12BD6AE3A}"/>
              </a:ext>
            </a:extLst>
          </p:cNvPr>
          <p:cNvSpPr>
            <a:spLocks noGrp="1"/>
          </p:cNvSpPr>
          <p:nvPr>
            <p:ph type="sldNum" sz="quarter" idx="12"/>
          </p:nvPr>
        </p:nvSpPr>
        <p:spPr/>
        <p:txBody>
          <a:bodyPr/>
          <a:lstStyle/>
          <a:p>
            <a:fld id="{0B8F101A-5762-A94D-B26B-936FC3619C3C}" type="slidenum">
              <a:rPr lang="en-US" smtClean="0"/>
              <a:t>12</a:t>
            </a:fld>
            <a:endParaRPr lang="en-US"/>
          </a:p>
        </p:txBody>
      </p:sp>
    </p:spTree>
    <p:extLst>
      <p:ext uri="{BB962C8B-B14F-4D97-AF65-F5344CB8AC3E}">
        <p14:creationId xmlns:p14="http://schemas.microsoft.com/office/powerpoint/2010/main" val="57124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8038-88C8-4137-BCE8-F77916AD467B}"/>
              </a:ext>
            </a:extLst>
          </p:cNvPr>
          <p:cNvSpPr>
            <a:spLocks noGrp="1"/>
          </p:cNvSpPr>
          <p:nvPr>
            <p:ph type="title"/>
          </p:nvPr>
        </p:nvSpPr>
        <p:spPr/>
        <p:txBody>
          <a:bodyPr/>
          <a:lstStyle/>
          <a:p>
            <a:r>
              <a:rPr lang="en-US" dirty="0"/>
              <a:t>First Contract</a:t>
            </a:r>
          </a:p>
        </p:txBody>
      </p:sp>
      <p:sp>
        <p:nvSpPr>
          <p:cNvPr id="3" name="Content Placeholder 2">
            <a:extLst>
              <a:ext uri="{FF2B5EF4-FFF2-40B4-BE49-F238E27FC236}">
                <a16:creationId xmlns:a16="http://schemas.microsoft.com/office/drawing/2014/main" id="{7235E5F7-F6E3-48CF-A06D-205AC5CAB1F7}"/>
              </a:ext>
            </a:extLst>
          </p:cNvPr>
          <p:cNvSpPr>
            <a:spLocks noGrp="1"/>
          </p:cNvSpPr>
          <p:nvPr>
            <p:ph idx="1"/>
          </p:nvPr>
        </p:nvSpPr>
        <p:spPr>
          <a:xfrm>
            <a:off x="628650" y="1268016"/>
            <a:ext cx="7886700" cy="3263504"/>
          </a:xfrm>
        </p:spPr>
        <p:txBody>
          <a:bodyPr/>
          <a:lstStyle/>
          <a:p>
            <a:r>
              <a:rPr lang="en-US" dirty="0"/>
              <a:t>My understanding is that for a first contract, everyone in the bargaining unit votes. After that first contract, you must pay dues to be a member of the union, and only members vote on subsequent contracts. </a:t>
            </a:r>
          </a:p>
          <a:p>
            <a:r>
              <a:rPr lang="en-US" dirty="0"/>
              <a:t>Whether or not you pay dues and if you are in the bargaining unit, you are subject to the terms and rules of the negotiated CBA.</a:t>
            </a:r>
          </a:p>
          <a:p>
            <a:r>
              <a:rPr lang="en-US" dirty="0"/>
              <a:t>(The 2018 Janus legal decision is most relevant here.) </a:t>
            </a:r>
          </a:p>
        </p:txBody>
      </p:sp>
      <p:sp>
        <p:nvSpPr>
          <p:cNvPr id="4" name="Slide Number Placeholder 3">
            <a:extLst>
              <a:ext uri="{FF2B5EF4-FFF2-40B4-BE49-F238E27FC236}">
                <a16:creationId xmlns:a16="http://schemas.microsoft.com/office/drawing/2014/main" id="{99BADF10-304D-495A-ACFA-76FF51E66328}"/>
              </a:ext>
            </a:extLst>
          </p:cNvPr>
          <p:cNvSpPr>
            <a:spLocks noGrp="1"/>
          </p:cNvSpPr>
          <p:nvPr>
            <p:ph type="sldNum" sz="quarter" idx="12"/>
          </p:nvPr>
        </p:nvSpPr>
        <p:spPr/>
        <p:txBody>
          <a:bodyPr/>
          <a:lstStyle/>
          <a:p>
            <a:fld id="{0B8F101A-5762-A94D-B26B-936FC3619C3C}" type="slidenum">
              <a:rPr lang="en-US" smtClean="0"/>
              <a:t>13</a:t>
            </a:fld>
            <a:endParaRPr lang="en-US"/>
          </a:p>
        </p:txBody>
      </p:sp>
    </p:spTree>
    <p:extLst>
      <p:ext uri="{BB962C8B-B14F-4D97-AF65-F5344CB8AC3E}">
        <p14:creationId xmlns:p14="http://schemas.microsoft.com/office/powerpoint/2010/main" val="132978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44E6-676E-41AA-99DD-FDDEFB9525B4}"/>
              </a:ext>
            </a:extLst>
          </p:cNvPr>
          <p:cNvSpPr>
            <a:spLocks noGrp="1"/>
          </p:cNvSpPr>
          <p:nvPr>
            <p:ph type="title"/>
          </p:nvPr>
        </p:nvSpPr>
        <p:spPr/>
        <p:txBody>
          <a:bodyPr/>
          <a:lstStyle/>
          <a:p>
            <a:r>
              <a:rPr lang="en-US" dirty="0"/>
              <a:t>Our Work in the Senate</a:t>
            </a:r>
          </a:p>
        </p:txBody>
      </p:sp>
      <p:sp>
        <p:nvSpPr>
          <p:cNvPr id="5" name="Content Placeholder 4">
            <a:extLst>
              <a:ext uri="{FF2B5EF4-FFF2-40B4-BE49-F238E27FC236}">
                <a16:creationId xmlns:a16="http://schemas.microsoft.com/office/drawing/2014/main" id="{03D4CD0F-B43A-489B-9C97-0EA761286FE7}"/>
              </a:ext>
            </a:extLst>
          </p:cNvPr>
          <p:cNvSpPr>
            <a:spLocks noGrp="1"/>
          </p:cNvSpPr>
          <p:nvPr>
            <p:ph idx="1"/>
          </p:nvPr>
        </p:nvSpPr>
        <p:spPr>
          <a:xfrm>
            <a:off x="628650" y="1186339"/>
            <a:ext cx="7886700" cy="3263504"/>
          </a:xfrm>
        </p:spPr>
        <p:txBody>
          <a:bodyPr/>
          <a:lstStyle/>
          <a:p>
            <a:r>
              <a:rPr lang="en-US" dirty="0"/>
              <a:t>Areas strongly impacted:</a:t>
            </a:r>
          </a:p>
          <a:p>
            <a:pPr marL="0" indent="0">
              <a:buNone/>
            </a:pPr>
            <a:endParaRPr lang="en-US" dirty="0"/>
          </a:p>
          <a:p>
            <a:pPr lvl="1"/>
            <a:r>
              <a:rPr lang="en-US" sz="2200" dirty="0"/>
              <a:t>Salaries, benefits, working conditions, grievance process</a:t>
            </a:r>
          </a:p>
          <a:p>
            <a:pPr lvl="1"/>
            <a:r>
              <a:rPr lang="en-US" sz="2200" dirty="0"/>
              <a:t>Committees that are working on these issues may find their appointed administrator involvement is limited by status quo operation and/or concerns for bypassing the negotiation process.</a:t>
            </a:r>
          </a:p>
          <a:p>
            <a:pPr lvl="1"/>
            <a:r>
              <a:rPr lang="en-US" sz="2200" dirty="0"/>
              <a:t>May be subject to parallel policy or contract negotiation</a:t>
            </a:r>
          </a:p>
          <a:p>
            <a:endParaRPr lang="en-US" dirty="0"/>
          </a:p>
        </p:txBody>
      </p:sp>
      <p:sp>
        <p:nvSpPr>
          <p:cNvPr id="4" name="Slide Number Placeholder 3">
            <a:extLst>
              <a:ext uri="{FF2B5EF4-FFF2-40B4-BE49-F238E27FC236}">
                <a16:creationId xmlns:a16="http://schemas.microsoft.com/office/drawing/2014/main" id="{5867EB68-D4EF-42CC-9EBF-2111159D6800}"/>
              </a:ext>
            </a:extLst>
          </p:cNvPr>
          <p:cNvSpPr>
            <a:spLocks noGrp="1"/>
          </p:cNvSpPr>
          <p:nvPr>
            <p:ph type="sldNum" sz="quarter" idx="12"/>
          </p:nvPr>
        </p:nvSpPr>
        <p:spPr/>
        <p:txBody>
          <a:bodyPr/>
          <a:lstStyle/>
          <a:p>
            <a:fld id="{0B8F101A-5762-A94D-B26B-936FC3619C3C}" type="slidenum">
              <a:rPr lang="en-US" smtClean="0"/>
              <a:t>14</a:t>
            </a:fld>
            <a:endParaRPr lang="en-US"/>
          </a:p>
        </p:txBody>
      </p:sp>
    </p:spTree>
    <p:extLst>
      <p:ext uri="{BB962C8B-B14F-4D97-AF65-F5344CB8AC3E}">
        <p14:creationId xmlns:p14="http://schemas.microsoft.com/office/powerpoint/2010/main" val="2477967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44E6-676E-41AA-99DD-FDDEFB9525B4}"/>
              </a:ext>
            </a:extLst>
          </p:cNvPr>
          <p:cNvSpPr>
            <a:spLocks noGrp="1"/>
          </p:cNvSpPr>
          <p:nvPr>
            <p:ph type="title"/>
          </p:nvPr>
        </p:nvSpPr>
        <p:spPr/>
        <p:txBody>
          <a:bodyPr/>
          <a:lstStyle/>
          <a:p>
            <a:r>
              <a:rPr lang="en-US" dirty="0"/>
              <a:t>Our Work in the Senate</a:t>
            </a:r>
          </a:p>
        </p:txBody>
      </p:sp>
      <p:sp>
        <p:nvSpPr>
          <p:cNvPr id="5" name="Content Placeholder 4">
            <a:extLst>
              <a:ext uri="{FF2B5EF4-FFF2-40B4-BE49-F238E27FC236}">
                <a16:creationId xmlns:a16="http://schemas.microsoft.com/office/drawing/2014/main" id="{03D4CD0F-B43A-489B-9C97-0EA761286FE7}"/>
              </a:ext>
            </a:extLst>
          </p:cNvPr>
          <p:cNvSpPr>
            <a:spLocks noGrp="1"/>
          </p:cNvSpPr>
          <p:nvPr>
            <p:ph idx="1"/>
          </p:nvPr>
        </p:nvSpPr>
        <p:spPr>
          <a:xfrm>
            <a:off x="956310" y="1178719"/>
            <a:ext cx="7886700" cy="3263504"/>
          </a:xfrm>
        </p:spPr>
        <p:txBody>
          <a:bodyPr/>
          <a:lstStyle/>
          <a:p>
            <a:r>
              <a:rPr lang="en-US" dirty="0"/>
              <a:t>Areas with minimal impact:</a:t>
            </a:r>
          </a:p>
          <a:p>
            <a:pPr marL="0" indent="0">
              <a:buNone/>
            </a:pPr>
            <a:endParaRPr lang="en-US" dirty="0"/>
          </a:p>
          <a:p>
            <a:pPr lvl="1"/>
            <a:r>
              <a:rPr lang="en-US" sz="2200" dirty="0"/>
              <a:t>Tenure and academic freedom</a:t>
            </a:r>
          </a:p>
          <a:p>
            <a:pPr lvl="1"/>
            <a:r>
              <a:rPr lang="en-US" sz="2200" dirty="0"/>
              <a:t>Educational Policies</a:t>
            </a:r>
          </a:p>
          <a:p>
            <a:pPr lvl="1"/>
            <a:r>
              <a:rPr lang="en-US" sz="2200" dirty="0"/>
              <a:t>Student affairs, Athletics</a:t>
            </a:r>
          </a:p>
          <a:p>
            <a:pPr lvl="1"/>
            <a:r>
              <a:rPr lang="en-US" sz="2200" dirty="0"/>
              <a:t>Diversity concerns and advancement </a:t>
            </a:r>
          </a:p>
          <a:p>
            <a:pPr lvl="1"/>
            <a:r>
              <a:rPr lang="en-US" sz="2200" dirty="0"/>
              <a:t>Community relations</a:t>
            </a:r>
          </a:p>
          <a:p>
            <a:pPr lvl="1"/>
            <a:r>
              <a:rPr lang="en-US" sz="2200" dirty="0"/>
              <a:t>Governmental relations</a:t>
            </a:r>
          </a:p>
          <a:p>
            <a:pPr lvl="1"/>
            <a:r>
              <a:rPr lang="en-US" sz="2200" dirty="0"/>
              <a:t>Computing and Technology, Library</a:t>
            </a:r>
          </a:p>
          <a:p>
            <a:pPr lvl="1"/>
            <a:endParaRPr lang="en-US" sz="2400" dirty="0"/>
          </a:p>
          <a:p>
            <a:endParaRPr lang="en-US" dirty="0"/>
          </a:p>
        </p:txBody>
      </p:sp>
      <p:sp>
        <p:nvSpPr>
          <p:cNvPr id="4" name="Slide Number Placeholder 3">
            <a:extLst>
              <a:ext uri="{FF2B5EF4-FFF2-40B4-BE49-F238E27FC236}">
                <a16:creationId xmlns:a16="http://schemas.microsoft.com/office/drawing/2014/main" id="{5867EB68-D4EF-42CC-9EBF-2111159D6800}"/>
              </a:ext>
            </a:extLst>
          </p:cNvPr>
          <p:cNvSpPr>
            <a:spLocks noGrp="1"/>
          </p:cNvSpPr>
          <p:nvPr>
            <p:ph type="sldNum" sz="quarter" idx="12"/>
          </p:nvPr>
        </p:nvSpPr>
        <p:spPr/>
        <p:txBody>
          <a:bodyPr/>
          <a:lstStyle/>
          <a:p>
            <a:fld id="{0B8F101A-5762-A94D-B26B-936FC3619C3C}" type="slidenum">
              <a:rPr lang="en-US" smtClean="0"/>
              <a:t>15</a:t>
            </a:fld>
            <a:endParaRPr lang="en-US"/>
          </a:p>
        </p:txBody>
      </p:sp>
    </p:spTree>
    <p:extLst>
      <p:ext uri="{BB962C8B-B14F-4D97-AF65-F5344CB8AC3E}">
        <p14:creationId xmlns:p14="http://schemas.microsoft.com/office/powerpoint/2010/main" val="857115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A4D5-0229-418B-A646-93F21EC8E254}"/>
              </a:ext>
            </a:extLst>
          </p:cNvPr>
          <p:cNvSpPr>
            <a:spLocks noGrp="1"/>
          </p:cNvSpPr>
          <p:nvPr>
            <p:ph type="title"/>
          </p:nvPr>
        </p:nvSpPr>
        <p:spPr/>
        <p:txBody>
          <a:bodyPr/>
          <a:lstStyle/>
          <a:p>
            <a:r>
              <a:rPr lang="en-US" dirty="0"/>
              <a:t>Immediate Impact</a:t>
            </a:r>
          </a:p>
        </p:txBody>
      </p:sp>
      <p:sp>
        <p:nvSpPr>
          <p:cNvPr id="3" name="Content Placeholder 2">
            <a:extLst>
              <a:ext uri="{FF2B5EF4-FFF2-40B4-BE49-F238E27FC236}">
                <a16:creationId xmlns:a16="http://schemas.microsoft.com/office/drawing/2014/main" id="{76772430-EAD7-4809-99DC-FAA8A124F10A}"/>
              </a:ext>
            </a:extLst>
          </p:cNvPr>
          <p:cNvSpPr>
            <a:spLocks noGrp="1"/>
          </p:cNvSpPr>
          <p:nvPr>
            <p:ph idx="1"/>
          </p:nvPr>
        </p:nvSpPr>
        <p:spPr/>
        <p:txBody>
          <a:bodyPr/>
          <a:lstStyle/>
          <a:p>
            <a:r>
              <a:rPr lang="en-US" dirty="0"/>
              <a:t>Policy Office policies in the shared governance process are moving forward.</a:t>
            </a:r>
          </a:p>
          <a:p>
            <a:r>
              <a:rPr lang="en-US" dirty="0"/>
              <a:t>The Provost’s office is rethinking planned policy work that may impact the faculty in the bargaining unit.</a:t>
            </a:r>
          </a:p>
          <a:p>
            <a:r>
              <a:rPr lang="en-US" dirty="0"/>
              <a:t>The resolution on bringing lecturers’ salaries to the median that was passed last spring must be paused. </a:t>
            </a:r>
          </a:p>
          <a:p>
            <a:r>
              <a:rPr lang="en-US" dirty="0"/>
              <a:t>I have asked Bylaws to examine and consider any changes that may need to be made. </a:t>
            </a:r>
          </a:p>
          <a:p>
            <a:endParaRPr lang="en-US" dirty="0"/>
          </a:p>
          <a:p>
            <a:endParaRPr lang="en-US" dirty="0"/>
          </a:p>
        </p:txBody>
      </p:sp>
      <p:sp>
        <p:nvSpPr>
          <p:cNvPr id="4" name="Slide Number Placeholder 3">
            <a:extLst>
              <a:ext uri="{FF2B5EF4-FFF2-40B4-BE49-F238E27FC236}">
                <a16:creationId xmlns:a16="http://schemas.microsoft.com/office/drawing/2014/main" id="{FC9E2F87-D7A7-46FD-855F-F41F24C15286}"/>
              </a:ext>
            </a:extLst>
          </p:cNvPr>
          <p:cNvSpPr>
            <a:spLocks noGrp="1"/>
          </p:cNvSpPr>
          <p:nvPr>
            <p:ph type="sldNum" sz="quarter" idx="12"/>
          </p:nvPr>
        </p:nvSpPr>
        <p:spPr/>
        <p:txBody>
          <a:bodyPr/>
          <a:lstStyle/>
          <a:p>
            <a:fld id="{0B8F101A-5762-A94D-B26B-936FC3619C3C}" type="slidenum">
              <a:rPr lang="en-US" smtClean="0"/>
              <a:t>16</a:t>
            </a:fld>
            <a:endParaRPr lang="en-US"/>
          </a:p>
        </p:txBody>
      </p:sp>
    </p:spTree>
    <p:extLst>
      <p:ext uri="{BB962C8B-B14F-4D97-AF65-F5344CB8AC3E}">
        <p14:creationId xmlns:p14="http://schemas.microsoft.com/office/powerpoint/2010/main" val="251207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Areas</a:t>
            </a:r>
          </a:p>
        </p:txBody>
      </p:sp>
      <p:sp>
        <p:nvSpPr>
          <p:cNvPr id="3" name="Content Placeholder 2"/>
          <p:cNvSpPr>
            <a:spLocks noGrp="1"/>
          </p:cNvSpPr>
          <p:nvPr>
            <p:ph idx="1"/>
          </p:nvPr>
        </p:nvSpPr>
        <p:spPr>
          <a:xfrm>
            <a:off x="628650" y="1196340"/>
            <a:ext cx="7886700" cy="3436383"/>
          </a:xfrm>
        </p:spPr>
        <p:txBody>
          <a:bodyPr/>
          <a:lstStyle/>
          <a:p>
            <a:r>
              <a:rPr lang="en-US" dirty="0"/>
              <a:t>Vaccine Requirement Interim Policy</a:t>
            </a:r>
          </a:p>
          <a:p>
            <a:r>
              <a:rPr lang="en-US" dirty="0"/>
              <a:t>Travel Policy</a:t>
            </a:r>
          </a:p>
          <a:p>
            <a:r>
              <a:rPr lang="en-US" dirty="0"/>
              <a:t>Other Policy Updates</a:t>
            </a:r>
          </a:p>
          <a:p>
            <a:r>
              <a:rPr lang="en-US" dirty="0"/>
              <a:t>Academic Searches</a:t>
            </a:r>
          </a:p>
          <a:p>
            <a:r>
              <a:rPr lang="en-US" dirty="0"/>
              <a:t>Union Vote and Shared Governance</a:t>
            </a:r>
          </a:p>
        </p:txBody>
      </p:sp>
      <p:sp>
        <p:nvSpPr>
          <p:cNvPr id="4" name="Slide Number Placeholder 3"/>
          <p:cNvSpPr>
            <a:spLocks noGrp="1"/>
          </p:cNvSpPr>
          <p:nvPr>
            <p:ph type="sldNum" sz="quarter" idx="12"/>
          </p:nvPr>
        </p:nvSpPr>
        <p:spPr/>
        <p:txBody>
          <a:bodyPr/>
          <a:lstStyle/>
          <a:p>
            <a:fld id="{0B8F101A-5762-A94D-B26B-936FC3619C3C}" type="slidenum">
              <a:rPr lang="en-US" smtClean="0"/>
              <a:t>2</a:t>
            </a:fld>
            <a:endParaRPr lang="en-US"/>
          </a:p>
        </p:txBody>
      </p:sp>
    </p:spTree>
    <p:extLst>
      <p:ext uri="{BB962C8B-B14F-4D97-AF65-F5344CB8AC3E}">
        <p14:creationId xmlns:p14="http://schemas.microsoft.com/office/powerpoint/2010/main" val="145247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77583-D4AE-48AF-95D8-D9C831121807}"/>
              </a:ext>
            </a:extLst>
          </p:cNvPr>
          <p:cNvSpPr>
            <a:spLocks noGrp="1"/>
          </p:cNvSpPr>
          <p:nvPr>
            <p:ph type="title"/>
          </p:nvPr>
        </p:nvSpPr>
        <p:spPr/>
        <p:txBody>
          <a:bodyPr/>
          <a:lstStyle/>
          <a:p>
            <a:r>
              <a:rPr lang="en-US" sz="2800" dirty="0"/>
              <a:t>My shared governance perspective on the vote to unionize </a:t>
            </a:r>
          </a:p>
        </p:txBody>
      </p:sp>
      <p:sp>
        <p:nvSpPr>
          <p:cNvPr id="3" name="Content Placeholder 2">
            <a:extLst>
              <a:ext uri="{FF2B5EF4-FFF2-40B4-BE49-F238E27FC236}">
                <a16:creationId xmlns:a16="http://schemas.microsoft.com/office/drawing/2014/main" id="{E2B7F99B-FC06-46BD-B81B-AB97EFA46083}"/>
              </a:ext>
            </a:extLst>
          </p:cNvPr>
          <p:cNvSpPr>
            <a:spLocks noGrp="1"/>
          </p:cNvSpPr>
          <p:nvPr>
            <p:ph idx="1"/>
          </p:nvPr>
        </p:nvSpPr>
        <p:spPr/>
        <p:txBody>
          <a:bodyPr/>
          <a:lstStyle/>
          <a:p>
            <a:r>
              <a:rPr lang="en-US" dirty="0"/>
              <a:t>Senate Council, Faculty Assembly, and Senate Committees were created by the Board of Trustees in the spirit of shared university governance between university administration, faculty, staff, and students. </a:t>
            </a:r>
          </a:p>
          <a:p>
            <a:r>
              <a:rPr lang="en-US" dirty="0"/>
              <a:t>The constituency of Senate Council, Faculty Assembly, and Senate Committees is broader than the faculty that will be represented by USW in an employment contract. </a:t>
            </a:r>
          </a:p>
        </p:txBody>
      </p:sp>
      <p:sp>
        <p:nvSpPr>
          <p:cNvPr id="4" name="Slide Number Placeholder 3">
            <a:extLst>
              <a:ext uri="{FF2B5EF4-FFF2-40B4-BE49-F238E27FC236}">
                <a16:creationId xmlns:a16="http://schemas.microsoft.com/office/drawing/2014/main" id="{B21EECEE-4BAE-4872-BA77-59BF0295EAD6}"/>
              </a:ext>
            </a:extLst>
          </p:cNvPr>
          <p:cNvSpPr>
            <a:spLocks noGrp="1"/>
          </p:cNvSpPr>
          <p:nvPr>
            <p:ph type="sldNum" sz="quarter" idx="12"/>
          </p:nvPr>
        </p:nvSpPr>
        <p:spPr/>
        <p:txBody>
          <a:bodyPr/>
          <a:lstStyle/>
          <a:p>
            <a:fld id="{0B8F101A-5762-A94D-B26B-936FC3619C3C}" type="slidenum">
              <a:rPr lang="en-US" smtClean="0"/>
              <a:t>3</a:t>
            </a:fld>
            <a:endParaRPr lang="en-US"/>
          </a:p>
        </p:txBody>
      </p:sp>
    </p:spTree>
    <p:extLst>
      <p:ext uri="{BB962C8B-B14F-4D97-AF65-F5344CB8AC3E}">
        <p14:creationId xmlns:p14="http://schemas.microsoft.com/office/powerpoint/2010/main" val="241547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9DAC-83B1-4FBD-8EFA-A1C4A705547F}"/>
              </a:ext>
            </a:extLst>
          </p:cNvPr>
          <p:cNvSpPr>
            <a:spLocks noGrp="1"/>
          </p:cNvSpPr>
          <p:nvPr>
            <p:ph type="title"/>
          </p:nvPr>
        </p:nvSpPr>
        <p:spPr/>
        <p:txBody>
          <a:bodyPr/>
          <a:lstStyle/>
          <a:p>
            <a:r>
              <a:rPr lang="en-US" dirty="0"/>
              <a:t>Legality</a:t>
            </a:r>
          </a:p>
        </p:txBody>
      </p:sp>
      <p:sp>
        <p:nvSpPr>
          <p:cNvPr id="3" name="Content Placeholder 2">
            <a:extLst>
              <a:ext uri="{FF2B5EF4-FFF2-40B4-BE49-F238E27FC236}">
                <a16:creationId xmlns:a16="http://schemas.microsoft.com/office/drawing/2014/main" id="{42C96B53-37B0-475A-B013-871F06CC65AB}"/>
              </a:ext>
            </a:extLst>
          </p:cNvPr>
          <p:cNvSpPr>
            <a:spLocks noGrp="1"/>
          </p:cNvSpPr>
          <p:nvPr>
            <p:ph idx="1"/>
          </p:nvPr>
        </p:nvSpPr>
        <p:spPr>
          <a:xfrm>
            <a:off x="628650" y="1184196"/>
            <a:ext cx="7886700" cy="3364707"/>
          </a:xfrm>
        </p:spPr>
        <p:txBody>
          <a:bodyPr/>
          <a:lstStyle/>
          <a:p>
            <a:r>
              <a:rPr lang="en-US" dirty="0"/>
              <a:t>The legal contract negotiations for this subset of faculty will be conducted outside of Council and Assembly, within an elected Bargaining Committee representing those employees.</a:t>
            </a:r>
          </a:p>
          <a:p>
            <a:r>
              <a:rPr lang="en-US" dirty="0"/>
              <a:t>There is a status quo expectation by the employer and individual negotiation is limited for the employer.</a:t>
            </a:r>
          </a:p>
          <a:p>
            <a:r>
              <a:rPr lang="en-US" dirty="0"/>
              <a:t>Council and Assembly are not legal entities. We are not limited in the same way, but this is important for us to be aware of in our work.</a:t>
            </a:r>
          </a:p>
        </p:txBody>
      </p:sp>
      <p:sp>
        <p:nvSpPr>
          <p:cNvPr id="4" name="Slide Number Placeholder 3">
            <a:extLst>
              <a:ext uri="{FF2B5EF4-FFF2-40B4-BE49-F238E27FC236}">
                <a16:creationId xmlns:a16="http://schemas.microsoft.com/office/drawing/2014/main" id="{D1F54F06-7AED-4998-B031-93FB5DA86397}"/>
              </a:ext>
            </a:extLst>
          </p:cNvPr>
          <p:cNvSpPr>
            <a:spLocks noGrp="1"/>
          </p:cNvSpPr>
          <p:nvPr>
            <p:ph type="sldNum" sz="quarter" idx="12"/>
          </p:nvPr>
        </p:nvSpPr>
        <p:spPr/>
        <p:txBody>
          <a:bodyPr/>
          <a:lstStyle/>
          <a:p>
            <a:fld id="{0B8F101A-5762-A94D-B26B-936FC3619C3C}" type="slidenum">
              <a:rPr lang="en-US" smtClean="0"/>
              <a:t>4</a:t>
            </a:fld>
            <a:endParaRPr lang="en-US"/>
          </a:p>
        </p:txBody>
      </p:sp>
    </p:spTree>
    <p:extLst>
      <p:ext uri="{BB962C8B-B14F-4D97-AF65-F5344CB8AC3E}">
        <p14:creationId xmlns:p14="http://schemas.microsoft.com/office/powerpoint/2010/main" val="303363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C8A4-81E1-4846-966E-F94823B9A2BC}"/>
              </a:ext>
            </a:extLst>
          </p:cNvPr>
          <p:cNvSpPr>
            <a:spLocks noGrp="1"/>
          </p:cNvSpPr>
          <p:nvPr>
            <p:ph type="title"/>
          </p:nvPr>
        </p:nvSpPr>
        <p:spPr/>
        <p:txBody>
          <a:bodyPr/>
          <a:lstStyle/>
          <a:p>
            <a:r>
              <a:rPr lang="en-US" dirty="0"/>
              <a:t>Scope of Bargaining Unit</a:t>
            </a:r>
          </a:p>
        </p:txBody>
      </p:sp>
      <p:sp>
        <p:nvSpPr>
          <p:cNvPr id="3" name="Content Placeholder 2">
            <a:extLst>
              <a:ext uri="{FF2B5EF4-FFF2-40B4-BE49-F238E27FC236}">
                <a16:creationId xmlns:a16="http://schemas.microsoft.com/office/drawing/2014/main" id="{506F6C7C-482F-4C79-8A3E-7CADA309A654}"/>
              </a:ext>
            </a:extLst>
          </p:cNvPr>
          <p:cNvSpPr>
            <a:spLocks noGrp="1"/>
          </p:cNvSpPr>
          <p:nvPr>
            <p:ph idx="1"/>
          </p:nvPr>
        </p:nvSpPr>
        <p:spPr/>
        <p:txBody>
          <a:bodyPr/>
          <a:lstStyle/>
          <a:p>
            <a:r>
              <a:rPr lang="en-US" dirty="0"/>
              <a:t>The bargaining unit was determined by an April 2021 PLRB ruling.</a:t>
            </a:r>
          </a:p>
          <a:p>
            <a:r>
              <a:rPr lang="en-US" dirty="0">
                <a:hlinkClick r:id="rId2"/>
              </a:rPr>
              <a:t>https://www.dli.pa.gov/Individuals/Labor-Management-Relations/plrb/proposed/2021/Documents/Univ-of-Pgh-PERA-R-19-2-W.pdf</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5E19D9BF-8472-4F5D-90B6-8755FFECEB12}"/>
              </a:ext>
            </a:extLst>
          </p:cNvPr>
          <p:cNvSpPr>
            <a:spLocks noGrp="1"/>
          </p:cNvSpPr>
          <p:nvPr>
            <p:ph type="sldNum" sz="quarter" idx="12"/>
          </p:nvPr>
        </p:nvSpPr>
        <p:spPr/>
        <p:txBody>
          <a:bodyPr/>
          <a:lstStyle/>
          <a:p>
            <a:fld id="{0B8F101A-5762-A94D-B26B-936FC3619C3C}" type="slidenum">
              <a:rPr lang="en-US" smtClean="0"/>
              <a:t>5</a:t>
            </a:fld>
            <a:endParaRPr lang="en-US"/>
          </a:p>
        </p:txBody>
      </p:sp>
    </p:spTree>
    <p:extLst>
      <p:ext uri="{BB962C8B-B14F-4D97-AF65-F5344CB8AC3E}">
        <p14:creationId xmlns:p14="http://schemas.microsoft.com/office/powerpoint/2010/main" val="859825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84EB-3D8D-4876-A17C-5D905A56B7B6}"/>
              </a:ext>
            </a:extLst>
          </p:cNvPr>
          <p:cNvSpPr>
            <a:spLocks noGrp="1"/>
          </p:cNvSpPr>
          <p:nvPr>
            <p:ph type="title"/>
          </p:nvPr>
        </p:nvSpPr>
        <p:spPr/>
        <p:txBody>
          <a:bodyPr/>
          <a:lstStyle/>
          <a:p>
            <a:r>
              <a:rPr lang="en-US" dirty="0"/>
              <a:t>Scope of Bargaining Unit</a:t>
            </a:r>
          </a:p>
        </p:txBody>
      </p:sp>
      <p:sp>
        <p:nvSpPr>
          <p:cNvPr id="3" name="Content Placeholder 2">
            <a:extLst>
              <a:ext uri="{FF2B5EF4-FFF2-40B4-BE49-F238E27FC236}">
                <a16:creationId xmlns:a16="http://schemas.microsoft.com/office/drawing/2014/main" id="{355F24E0-4721-4645-A936-4B61DC95167B}"/>
              </a:ext>
            </a:extLst>
          </p:cNvPr>
          <p:cNvSpPr>
            <a:spLocks noGrp="1"/>
          </p:cNvSpPr>
          <p:nvPr>
            <p:ph idx="1"/>
          </p:nvPr>
        </p:nvSpPr>
        <p:spPr>
          <a:xfrm>
            <a:off x="628650" y="1163479"/>
            <a:ext cx="7886700" cy="3263504"/>
          </a:xfrm>
        </p:spPr>
        <p:txBody>
          <a:bodyPr/>
          <a:lstStyle/>
          <a:p>
            <a:r>
              <a:rPr lang="en-US" sz="2200" dirty="0"/>
              <a:t>Included: ‘all full-time and regular part-time tenure-stream and non-tenure-stream faculty and librarians in the Provost Area, Health Science Schools, and School of Law, employed by the University of Pittsburgh (Pitt, University or Employer) at all campuses in the Commonwealth; and excluding faculty in the School of Medicine, research associates, post-doctoral associates, graduate student </a:t>
            </a:r>
            <a:r>
              <a:rPr lang="en-US" sz="2200" dirty="0" err="1"/>
              <a:t>employe</a:t>
            </a:r>
            <a:r>
              <a:rPr lang="en-US" sz="2200" dirty="0"/>
              <a:t>(e)s, non-faculty professionals, and all non-professionals, guards, supervisors, managerial and confidential </a:t>
            </a:r>
            <a:r>
              <a:rPr lang="en-US" sz="2200" dirty="0" err="1"/>
              <a:t>employe</a:t>
            </a:r>
            <a:r>
              <a:rPr lang="en-US" sz="2200" dirty="0"/>
              <a:t>(e)s as defined in the Act.  The petitioned-for unit is approximately 3,000 </a:t>
            </a:r>
            <a:r>
              <a:rPr lang="en-US" sz="2200" dirty="0" err="1"/>
              <a:t>employe</a:t>
            </a:r>
            <a:r>
              <a:rPr lang="en-US" sz="2200" dirty="0"/>
              <a:t>(e)s.’</a:t>
            </a:r>
          </a:p>
        </p:txBody>
      </p:sp>
      <p:sp>
        <p:nvSpPr>
          <p:cNvPr id="4" name="Slide Number Placeholder 3">
            <a:extLst>
              <a:ext uri="{FF2B5EF4-FFF2-40B4-BE49-F238E27FC236}">
                <a16:creationId xmlns:a16="http://schemas.microsoft.com/office/drawing/2014/main" id="{B75C5D30-4E16-4C33-84FD-AA43AC02D38F}"/>
              </a:ext>
            </a:extLst>
          </p:cNvPr>
          <p:cNvSpPr>
            <a:spLocks noGrp="1"/>
          </p:cNvSpPr>
          <p:nvPr>
            <p:ph type="sldNum" sz="quarter" idx="12"/>
          </p:nvPr>
        </p:nvSpPr>
        <p:spPr/>
        <p:txBody>
          <a:bodyPr/>
          <a:lstStyle/>
          <a:p>
            <a:fld id="{0B8F101A-5762-A94D-B26B-936FC3619C3C}" type="slidenum">
              <a:rPr lang="en-US" smtClean="0"/>
              <a:t>6</a:t>
            </a:fld>
            <a:endParaRPr lang="en-US"/>
          </a:p>
        </p:txBody>
      </p:sp>
    </p:spTree>
    <p:extLst>
      <p:ext uri="{BB962C8B-B14F-4D97-AF65-F5344CB8AC3E}">
        <p14:creationId xmlns:p14="http://schemas.microsoft.com/office/powerpoint/2010/main" val="8606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5F4B-479E-48AF-A7CD-FC78A636118F}"/>
              </a:ext>
            </a:extLst>
          </p:cNvPr>
          <p:cNvSpPr>
            <a:spLocks noGrp="1"/>
          </p:cNvSpPr>
          <p:nvPr>
            <p:ph type="title"/>
          </p:nvPr>
        </p:nvSpPr>
        <p:spPr/>
        <p:txBody>
          <a:bodyPr/>
          <a:lstStyle/>
          <a:p>
            <a:r>
              <a:rPr lang="en-US" dirty="0"/>
              <a:t>Scope of Bargaining Unit</a:t>
            </a:r>
          </a:p>
        </p:txBody>
      </p:sp>
      <p:sp>
        <p:nvSpPr>
          <p:cNvPr id="3" name="Content Placeholder 2">
            <a:extLst>
              <a:ext uri="{FF2B5EF4-FFF2-40B4-BE49-F238E27FC236}">
                <a16:creationId xmlns:a16="http://schemas.microsoft.com/office/drawing/2014/main" id="{70833BF5-58B7-4BC8-9671-1068F571D5D4}"/>
              </a:ext>
            </a:extLst>
          </p:cNvPr>
          <p:cNvSpPr>
            <a:spLocks noGrp="1"/>
          </p:cNvSpPr>
          <p:nvPr>
            <p:ph idx="1"/>
          </p:nvPr>
        </p:nvSpPr>
        <p:spPr>
          <a:xfrm>
            <a:off x="628650" y="1268016"/>
            <a:ext cx="7886700" cy="3263504"/>
          </a:xfrm>
        </p:spPr>
        <p:txBody>
          <a:bodyPr/>
          <a:lstStyle/>
          <a:p>
            <a:r>
              <a:rPr lang="en-US" dirty="0"/>
              <a:t>Excluding: ‘supervisory or managerial pursuant to PERA’ includes department chairs, deans, vice/associate/assistant deans, provost, vice/associate vice provosts, vice/associate vice chancellors, campus presidents/vice presidents, various library administrators including associate university librarians, directors, and heads of libraries, directors/associate/assistant directors of specific centers, programs, laboratories, and institutes (~94 of these)</a:t>
            </a:r>
          </a:p>
        </p:txBody>
      </p:sp>
      <p:sp>
        <p:nvSpPr>
          <p:cNvPr id="4" name="Slide Number Placeholder 3">
            <a:extLst>
              <a:ext uri="{FF2B5EF4-FFF2-40B4-BE49-F238E27FC236}">
                <a16:creationId xmlns:a16="http://schemas.microsoft.com/office/drawing/2014/main" id="{53795B58-FCF4-4EDF-928F-13A47D55D491}"/>
              </a:ext>
            </a:extLst>
          </p:cNvPr>
          <p:cNvSpPr>
            <a:spLocks noGrp="1"/>
          </p:cNvSpPr>
          <p:nvPr>
            <p:ph type="sldNum" sz="quarter" idx="12"/>
          </p:nvPr>
        </p:nvSpPr>
        <p:spPr/>
        <p:txBody>
          <a:bodyPr/>
          <a:lstStyle/>
          <a:p>
            <a:fld id="{0B8F101A-5762-A94D-B26B-936FC3619C3C}" type="slidenum">
              <a:rPr lang="en-US" smtClean="0"/>
              <a:t>7</a:t>
            </a:fld>
            <a:endParaRPr lang="en-US"/>
          </a:p>
        </p:txBody>
      </p:sp>
    </p:spTree>
    <p:extLst>
      <p:ext uri="{BB962C8B-B14F-4D97-AF65-F5344CB8AC3E}">
        <p14:creationId xmlns:p14="http://schemas.microsoft.com/office/powerpoint/2010/main" val="416481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C74EB-BC85-4114-B5FE-B451DB76B831}"/>
              </a:ext>
            </a:extLst>
          </p:cNvPr>
          <p:cNvSpPr>
            <a:spLocks noGrp="1"/>
          </p:cNvSpPr>
          <p:nvPr>
            <p:ph type="title"/>
          </p:nvPr>
        </p:nvSpPr>
        <p:spPr/>
        <p:txBody>
          <a:bodyPr/>
          <a:lstStyle/>
          <a:p>
            <a:r>
              <a:rPr lang="en-US" dirty="0"/>
              <a:t>Bargaining Committee</a:t>
            </a:r>
          </a:p>
        </p:txBody>
      </p:sp>
      <p:sp>
        <p:nvSpPr>
          <p:cNvPr id="3" name="Content Placeholder 2">
            <a:extLst>
              <a:ext uri="{FF2B5EF4-FFF2-40B4-BE49-F238E27FC236}">
                <a16:creationId xmlns:a16="http://schemas.microsoft.com/office/drawing/2014/main" id="{F8548CA0-02FA-45EF-944A-D378CB65536E}"/>
              </a:ext>
            </a:extLst>
          </p:cNvPr>
          <p:cNvSpPr>
            <a:spLocks noGrp="1"/>
          </p:cNvSpPr>
          <p:nvPr>
            <p:ph idx="1"/>
          </p:nvPr>
        </p:nvSpPr>
        <p:spPr/>
        <p:txBody>
          <a:bodyPr/>
          <a:lstStyle/>
          <a:p>
            <a:r>
              <a:rPr lang="en-US" dirty="0"/>
              <a:t>After the vote certification, there is a 20-day period for contestation. Any action here could delay the process.</a:t>
            </a:r>
          </a:p>
          <a:p>
            <a:r>
              <a:rPr lang="en-US" dirty="0"/>
              <a:t>If that 20-day period ends without any action by employer/employees, as advised by USW, the Bargaining Committee starts formally.</a:t>
            </a:r>
          </a:p>
          <a:p>
            <a:pPr lvl="1"/>
            <a:r>
              <a:rPr lang="en-US" dirty="0"/>
              <a:t>“USW staff will be working with the Organizing Committee to develop a structure for the Bargaining Committee and a process for electing them.” </a:t>
            </a:r>
          </a:p>
        </p:txBody>
      </p:sp>
      <p:sp>
        <p:nvSpPr>
          <p:cNvPr id="4" name="Slide Number Placeholder 3">
            <a:extLst>
              <a:ext uri="{FF2B5EF4-FFF2-40B4-BE49-F238E27FC236}">
                <a16:creationId xmlns:a16="http://schemas.microsoft.com/office/drawing/2014/main" id="{CF17F518-4214-4B64-9AF1-CD215C0BB35C}"/>
              </a:ext>
            </a:extLst>
          </p:cNvPr>
          <p:cNvSpPr>
            <a:spLocks noGrp="1"/>
          </p:cNvSpPr>
          <p:nvPr>
            <p:ph type="sldNum" sz="quarter" idx="12"/>
          </p:nvPr>
        </p:nvSpPr>
        <p:spPr/>
        <p:txBody>
          <a:bodyPr/>
          <a:lstStyle/>
          <a:p>
            <a:fld id="{0B8F101A-5762-A94D-B26B-936FC3619C3C}" type="slidenum">
              <a:rPr lang="en-US" smtClean="0"/>
              <a:t>8</a:t>
            </a:fld>
            <a:endParaRPr lang="en-US"/>
          </a:p>
        </p:txBody>
      </p:sp>
    </p:spTree>
    <p:extLst>
      <p:ext uri="{BB962C8B-B14F-4D97-AF65-F5344CB8AC3E}">
        <p14:creationId xmlns:p14="http://schemas.microsoft.com/office/powerpoint/2010/main" val="321763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F1E51-ED74-4C2C-91B9-BB74CABF5CF1}"/>
              </a:ext>
            </a:extLst>
          </p:cNvPr>
          <p:cNvSpPr>
            <a:spLocks noGrp="1"/>
          </p:cNvSpPr>
          <p:nvPr>
            <p:ph type="title"/>
          </p:nvPr>
        </p:nvSpPr>
        <p:spPr/>
        <p:txBody>
          <a:bodyPr/>
          <a:lstStyle/>
          <a:p>
            <a:r>
              <a:rPr lang="en-US" dirty="0"/>
              <a:t>Bargaining Committee</a:t>
            </a:r>
          </a:p>
        </p:txBody>
      </p:sp>
      <p:sp>
        <p:nvSpPr>
          <p:cNvPr id="3" name="Content Placeholder 2">
            <a:extLst>
              <a:ext uri="{FF2B5EF4-FFF2-40B4-BE49-F238E27FC236}">
                <a16:creationId xmlns:a16="http://schemas.microsoft.com/office/drawing/2014/main" id="{CAA273F7-C612-42D1-80E9-4D102F969902}"/>
              </a:ext>
            </a:extLst>
          </p:cNvPr>
          <p:cNvSpPr>
            <a:spLocks noGrp="1"/>
          </p:cNvSpPr>
          <p:nvPr>
            <p:ph idx="1"/>
          </p:nvPr>
        </p:nvSpPr>
        <p:spPr>
          <a:xfrm>
            <a:off x="628650" y="1166575"/>
            <a:ext cx="7886700" cy="3263504"/>
          </a:xfrm>
        </p:spPr>
        <p:txBody>
          <a:bodyPr/>
          <a:lstStyle/>
          <a:p>
            <a:r>
              <a:rPr lang="en-US" sz="2000" dirty="0"/>
              <a:t>From USW: “there’s always a complex balance to be struck between ensuring that the Bargaining Committee is representative and ensuring that it’s a manageable size”</a:t>
            </a:r>
          </a:p>
          <a:p>
            <a:r>
              <a:rPr lang="en-US" sz="2000" dirty="0"/>
              <a:t>The USW organizer expects something will be worked out by mid-November. “At that point, the Organizing Committee will be reaching out to all of their colleagues about the structure and process.”</a:t>
            </a:r>
          </a:p>
          <a:p>
            <a:r>
              <a:rPr lang="en-US" sz="2000" dirty="0"/>
              <a:t>I have asked for transparency around the membership of the Organizing Committee but that is not public information. If you want to talk to someone on the Organizing Committee and are not sure who to reach out to, email info@pittfaculty.</a:t>
            </a:r>
            <a:r>
              <a:rPr lang="en-US" sz="2000"/>
              <a:t>org</a:t>
            </a:r>
            <a:r>
              <a:rPr lang="en-US" sz="2000" dirty="0"/>
              <a:t>.  </a:t>
            </a:r>
          </a:p>
          <a:p>
            <a:endParaRPr lang="en-US" dirty="0"/>
          </a:p>
        </p:txBody>
      </p:sp>
      <p:sp>
        <p:nvSpPr>
          <p:cNvPr id="4" name="Slide Number Placeholder 3">
            <a:extLst>
              <a:ext uri="{FF2B5EF4-FFF2-40B4-BE49-F238E27FC236}">
                <a16:creationId xmlns:a16="http://schemas.microsoft.com/office/drawing/2014/main" id="{62A00271-C44D-43D7-9A8D-DA1CF5355223}"/>
              </a:ext>
            </a:extLst>
          </p:cNvPr>
          <p:cNvSpPr>
            <a:spLocks noGrp="1"/>
          </p:cNvSpPr>
          <p:nvPr>
            <p:ph type="sldNum" sz="quarter" idx="12"/>
          </p:nvPr>
        </p:nvSpPr>
        <p:spPr/>
        <p:txBody>
          <a:bodyPr/>
          <a:lstStyle/>
          <a:p>
            <a:fld id="{0B8F101A-5762-A94D-B26B-936FC3619C3C}" type="slidenum">
              <a:rPr lang="en-US" smtClean="0"/>
              <a:t>9</a:t>
            </a:fld>
            <a:endParaRPr lang="en-US"/>
          </a:p>
        </p:txBody>
      </p:sp>
    </p:spTree>
    <p:extLst>
      <p:ext uri="{BB962C8B-B14F-4D97-AF65-F5344CB8AC3E}">
        <p14:creationId xmlns:p14="http://schemas.microsoft.com/office/powerpoint/2010/main" val="3494659861"/>
      </p:ext>
    </p:extLst>
  </p:cSld>
  <p:clrMapOvr>
    <a:masterClrMapping/>
  </p:clrMapOvr>
</p:sld>
</file>

<file path=ppt/theme/theme1.xml><?xml version="1.0" encoding="utf-8"?>
<a:theme xmlns:a="http://schemas.openxmlformats.org/drawingml/2006/main" name="Office Theme">
  <a:themeElements>
    <a:clrScheme name="Forge Ahead Palette">
      <a:dk1>
        <a:srgbClr val="003493"/>
      </a:dk1>
      <a:lt1>
        <a:srgbClr val="FFFFFF"/>
      </a:lt1>
      <a:dk2>
        <a:srgbClr val="00205B"/>
      </a:dk2>
      <a:lt2>
        <a:srgbClr val="FFB71B"/>
      </a:lt2>
      <a:accent1>
        <a:srgbClr val="B48400"/>
      </a:accent1>
      <a:accent2>
        <a:srgbClr val="49C1E0"/>
      </a:accent2>
      <a:accent3>
        <a:srgbClr val="96989A"/>
      </a:accent3>
      <a:accent4>
        <a:srgbClr val="000000"/>
      </a:accent4>
      <a:accent5>
        <a:srgbClr val="DB5729"/>
      </a:accent5>
      <a:accent6>
        <a:srgbClr val="008163"/>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5DB212A4AF1F468F7781D00A3E398E" ma:contentTypeVersion="6" ma:contentTypeDescription="Create a new document." ma:contentTypeScope="" ma:versionID="96e19d810603d7c31a3c1db5091663fb">
  <xsd:schema xmlns:xsd="http://www.w3.org/2001/XMLSchema" xmlns:xs="http://www.w3.org/2001/XMLSchema" xmlns:p="http://schemas.microsoft.com/office/2006/metadata/properties" xmlns:ns2="9c98b28d-79c5-4905-ac0a-3685cfbe4b22" xmlns:ns3="87363838-4e99-4bf5-8129-e02773a8fb7c" targetNamespace="http://schemas.microsoft.com/office/2006/metadata/properties" ma:root="true" ma:fieldsID="5354d556fe9a05893769da19b834b7b2" ns2:_="" ns3:_="">
    <xsd:import namespace="9c98b28d-79c5-4905-ac0a-3685cfbe4b22"/>
    <xsd:import namespace="87363838-4e99-4bf5-8129-e02773a8fb7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98b28d-79c5-4905-ac0a-3685cfbe4b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363838-4e99-4bf5-8129-e02773a8fb7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56609A-7C88-4D03-89C4-6D2C6868345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78EB3EA-DCAA-4B41-8513-4FD3DD46B4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98b28d-79c5-4905-ac0a-3685cfbe4b22"/>
    <ds:schemaRef ds:uri="87363838-4e99-4bf5-8129-e02773a8fb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758E19-EF08-4EB8-A034-F4E5D9D341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928</TotalTime>
  <Words>1047</Words>
  <Application>Microsoft Office PowerPoint</Application>
  <PresentationFormat>On-screen Show (16:9)</PresentationFormat>
  <Paragraphs>78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Office Theme</vt:lpstr>
      <vt:lpstr>President’s Report</vt:lpstr>
      <vt:lpstr>Main Areas</vt:lpstr>
      <vt:lpstr>My shared governance perspective on the vote to unionize </vt:lpstr>
      <vt:lpstr>Legality</vt:lpstr>
      <vt:lpstr>Scope of Bargaining Unit</vt:lpstr>
      <vt:lpstr>Scope of Bargaining Unit</vt:lpstr>
      <vt:lpstr>Scope of Bargaining Unit</vt:lpstr>
      <vt:lpstr>Bargaining Committee</vt:lpstr>
      <vt:lpstr>Bargaining Committee</vt:lpstr>
      <vt:lpstr>Scope of the Bargaining Agreement</vt:lpstr>
      <vt:lpstr>Scope of the Bargaining Agreement</vt:lpstr>
      <vt:lpstr>Scope of the Bargaining Agreement</vt:lpstr>
      <vt:lpstr>First Contract</vt:lpstr>
      <vt:lpstr>Our Work in the Senate</vt:lpstr>
      <vt:lpstr>Our Work in the Senate</vt:lpstr>
      <vt:lpstr>Immediate 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Dudley, Jane</dc:creator>
  <cp:lastModifiedBy>SantaCasa, Linda</cp:lastModifiedBy>
  <cp:revision>129</cp:revision>
  <cp:lastPrinted>2019-07-18T13:58:01Z</cp:lastPrinted>
  <dcterms:created xsi:type="dcterms:W3CDTF">2019-07-18T12:44:10Z</dcterms:created>
  <dcterms:modified xsi:type="dcterms:W3CDTF">2021-11-03T21:17:43Z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0x010100AD5DB212A4AF1F468F7781D00A3E398E</vt:lpwstr>
  </property>
</Properties>
</file>